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20" r:id="rId1"/>
  </p:sldMasterIdLst>
  <p:notesMasterIdLst>
    <p:notesMasterId r:id="rId23"/>
  </p:notesMasterIdLst>
  <p:sldIdLst>
    <p:sldId id="256" r:id="rId2"/>
    <p:sldId id="257" r:id="rId3"/>
    <p:sldId id="258" r:id="rId4"/>
    <p:sldId id="259" r:id="rId5"/>
    <p:sldId id="261" r:id="rId6"/>
    <p:sldId id="260" r:id="rId7"/>
    <p:sldId id="262" r:id="rId8"/>
    <p:sldId id="263" r:id="rId9"/>
    <p:sldId id="269" r:id="rId10"/>
    <p:sldId id="264" r:id="rId11"/>
    <p:sldId id="268" r:id="rId12"/>
    <p:sldId id="265" r:id="rId13"/>
    <p:sldId id="270" r:id="rId14"/>
    <p:sldId id="273" r:id="rId15"/>
    <p:sldId id="266" r:id="rId16"/>
    <p:sldId id="274" r:id="rId17"/>
    <p:sldId id="267" r:id="rId18"/>
    <p:sldId id="271" r:id="rId19"/>
    <p:sldId id="272" r:id="rId20"/>
    <p:sldId id="276" r:id="rId21"/>
    <p:sldId id="27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152157-9A73-493C-A639-6C537BAB4658}" type="datetimeFigureOut">
              <a:rPr lang="en-US"/>
              <a:t>12/14/2016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7BC97B-7FDC-4AC6-8E0E-D9B2E84587E4}" type="slidenum">
              <a:rPr lang="en-US"/>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a:t>
            </a:fld>
            <a:endParaRPr lang="en-US"/>
          </a:p>
        </p:txBody>
      </p:sp>
    </p:spTree>
    <p:extLst>
      <p:ext uri="{BB962C8B-B14F-4D97-AF65-F5344CB8AC3E}">
        <p14:creationId xmlns:p14="http://schemas.microsoft.com/office/powerpoint/2010/main" val="1089503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10</a:t>
            </a:fld>
            <a:endParaRPr lang="en-US"/>
          </a:p>
        </p:txBody>
      </p:sp>
    </p:spTree>
    <p:extLst>
      <p:ext uri="{BB962C8B-B14F-4D97-AF65-F5344CB8AC3E}">
        <p14:creationId xmlns:p14="http://schemas.microsoft.com/office/powerpoint/2010/main" val="26964677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11</a:t>
            </a:fld>
            <a:endParaRPr lang="en-US"/>
          </a:p>
        </p:txBody>
      </p:sp>
    </p:spTree>
    <p:extLst>
      <p:ext uri="{BB962C8B-B14F-4D97-AF65-F5344CB8AC3E}">
        <p14:creationId xmlns:p14="http://schemas.microsoft.com/office/powerpoint/2010/main" val="3557913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12</a:t>
            </a:fld>
            <a:endParaRPr lang="en-US"/>
          </a:p>
        </p:txBody>
      </p:sp>
    </p:spTree>
    <p:extLst>
      <p:ext uri="{BB962C8B-B14F-4D97-AF65-F5344CB8AC3E}">
        <p14:creationId xmlns:p14="http://schemas.microsoft.com/office/powerpoint/2010/main" val="2114720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13</a:t>
            </a:fld>
            <a:endParaRPr lang="en-US"/>
          </a:p>
        </p:txBody>
      </p:sp>
    </p:spTree>
    <p:extLst>
      <p:ext uri="{BB962C8B-B14F-4D97-AF65-F5344CB8AC3E}">
        <p14:creationId xmlns:p14="http://schemas.microsoft.com/office/powerpoint/2010/main" val="21541484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14</a:t>
            </a:fld>
            <a:endParaRPr lang="en-US"/>
          </a:p>
        </p:txBody>
      </p:sp>
    </p:spTree>
    <p:extLst>
      <p:ext uri="{BB962C8B-B14F-4D97-AF65-F5344CB8AC3E}">
        <p14:creationId xmlns:p14="http://schemas.microsoft.com/office/powerpoint/2010/main" val="30722442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15</a:t>
            </a:fld>
            <a:endParaRPr lang="en-US"/>
          </a:p>
        </p:txBody>
      </p:sp>
    </p:spTree>
    <p:extLst>
      <p:ext uri="{BB962C8B-B14F-4D97-AF65-F5344CB8AC3E}">
        <p14:creationId xmlns:p14="http://schemas.microsoft.com/office/powerpoint/2010/main" val="16466161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16</a:t>
            </a:fld>
            <a:endParaRPr lang="en-US"/>
          </a:p>
        </p:txBody>
      </p:sp>
    </p:spTree>
    <p:extLst>
      <p:ext uri="{BB962C8B-B14F-4D97-AF65-F5344CB8AC3E}">
        <p14:creationId xmlns:p14="http://schemas.microsoft.com/office/powerpoint/2010/main" val="28323912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17</a:t>
            </a:fld>
            <a:endParaRPr lang="en-US"/>
          </a:p>
        </p:txBody>
      </p:sp>
    </p:spTree>
    <p:extLst>
      <p:ext uri="{BB962C8B-B14F-4D97-AF65-F5344CB8AC3E}">
        <p14:creationId xmlns:p14="http://schemas.microsoft.com/office/powerpoint/2010/main" val="41583306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18</a:t>
            </a:fld>
            <a:endParaRPr lang="en-US"/>
          </a:p>
        </p:txBody>
      </p:sp>
    </p:spTree>
    <p:extLst>
      <p:ext uri="{BB962C8B-B14F-4D97-AF65-F5344CB8AC3E}">
        <p14:creationId xmlns:p14="http://schemas.microsoft.com/office/powerpoint/2010/main" val="6425133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19</a:t>
            </a:fld>
            <a:endParaRPr lang="en-US"/>
          </a:p>
        </p:txBody>
      </p:sp>
    </p:spTree>
    <p:extLst>
      <p:ext uri="{BB962C8B-B14F-4D97-AF65-F5344CB8AC3E}">
        <p14:creationId xmlns:p14="http://schemas.microsoft.com/office/powerpoint/2010/main" val="1945374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2</a:t>
            </a:fld>
            <a:endParaRPr lang="en-US"/>
          </a:p>
        </p:txBody>
      </p:sp>
    </p:spTree>
    <p:extLst>
      <p:ext uri="{BB962C8B-B14F-4D97-AF65-F5344CB8AC3E}">
        <p14:creationId xmlns:p14="http://schemas.microsoft.com/office/powerpoint/2010/main" val="15028125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20</a:t>
            </a:fld>
            <a:endParaRPr lang="en-US"/>
          </a:p>
        </p:txBody>
      </p:sp>
    </p:spTree>
    <p:extLst>
      <p:ext uri="{BB962C8B-B14F-4D97-AF65-F5344CB8AC3E}">
        <p14:creationId xmlns:p14="http://schemas.microsoft.com/office/powerpoint/2010/main" val="18547217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21</a:t>
            </a:fld>
            <a:endParaRPr lang="en-US"/>
          </a:p>
        </p:txBody>
      </p:sp>
    </p:spTree>
    <p:extLst>
      <p:ext uri="{BB962C8B-B14F-4D97-AF65-F5344CB8AC3E}">
        <p14:creationId xmlns:p14="http://schemas.microsoft.com/office/powerpoint/2010/main" val="8674060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3</a:t>
            </a:fld>
            <a:endParaRPr lang="en-US"/>
          </a:p>
        </p:txBody>
      </p:sp>
    </p:spTree>
    <p:extLst>
      <p:ext uri="{BB962C8B-B14F-4D97-AF65-F5344CB8AC3E}">
        <p14:creationId xmlns:p14="http://schemas.microsoft.com/office/powerpoint/2010/main" val="3143534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4</a:t>
            </a:fld>
            <a:endParaRPr lang="en-US"/>
          </a:p>
        </p:txBody>
      </p:sp>
    </p:spTree>
    <p:extLst>
      <p:ext uri="{BB962C8B-B14F-4D97-AF65-F5344CB8AC3E}">
        <p14:creationId xmlns:p14="http://schemas.microsoft.com/office/powerpoint/2010/main" val="2917797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5</a:t>
            </a:fld>
            <a:endParaRPr lang="en-US"/>
          </a:p>
        </p:txBody>
      </p:sp>
    </p:spTree>
    <p:extLst>
      <p:ext uri="{BB962C8B-B14F-4D97-AF65-F5344CB8AC3E}">
        <p14:creationId xmlns:p14="http://schemas.microsoft.com/office/powerpoint/2010/main" val="3493139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6</a:t>
            </a:fld>
            <a:endParaRPr lang="en-US"/>
          </a:p>
        </p:txBody>
      </p:sp>
    </p:spTree>
    <p:extLst>
      <p:ext uri="{BB962C8B-B14F-4D97-AF65-F5344CB8AC3E}">
        <p14:creationId xmlns:p14="http://schemas.microsoft.com/office/powerpoint/2010/main" val="1873292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7</a:t>
            </a:fld>
            <a:endParaRPr lang="en-US"/>
          </a:p>
        </p:txBody>
      </p:sp>
    </p:spTree>
    <p:extLst>
      <p:ext uri="{BB962C8B-B14F-4D97-AF65-F5344CB8AC3E}">
        <p14:creationId xmlns:p14="http://schemas.microsoft.com/office/powerpoint/2010/main" val="42160094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8</a:t>
            </a:fld>
            <a:endParaRPr lang="en-US"/>
          </a:p>
        </p:txBody>
      </p:sp>
    </p:spTree>
    <p:extLst>
      <p:ext uri="{BB962C8B-B14F-4D97-AF65-F5344CB8AC3E}">
        <p14:creationId xmlns:p14="http://schemas.microsoft.com/office/powerpoint/2010/main" val="601646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7BC97B-7FDC-4AC6-8E0E-D9B2E84587E4}" type="slidenum">
              <a:rPr lang="en-US"/>
              <a:t>9</a:t>
            </a:fld>
            <a:endParaRPr lang="en-US"/>
          </a:p>
        </p:txBody>
      </p:sp>
    </p:spTree>
    <p:extLst>
      <p:ext uri="{BB962C8B-B14F-4D97-AF65-F5344CB8AC3E}">
        <p14:creationId xmlns:p14="http://schemas.microsoft.com/office/powerpoint/2010/main" val="39428494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99035011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695499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7699280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2307067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426249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3044993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628270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p>
        </p:txBody>
      </p:sp>
    </p:spTree>
    <p:extLst>
      <p:ext uri="{BB962C8B-B14F-4D97-AF65-F5344CB8AC3E}">
        <p14:creationId xmlns:p14="http://schemas.microsoft.com/office/powerpoint/2010/main" val="29475526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55484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097543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77623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93152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12/14/2016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45876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12/14/2016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88907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12/14/2016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55333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961271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831919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12/14/2016</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2029051"/>
      </p:ext>
    </p:extLst>
  </p:cSld>
  <p:clrMap bg1="dk1" tx1="lt1" bg2="dk2" tx2="lt2" accent1="accent1" accent2="accent2" accent3="accent3" accent4="accent4" accent5="accent5" accent6="accent6" hlink="hlink" folHlink="folHlink"/>
  <p:sldLayoutIdLst>
    <p:sldLayoutId id="2147483921" r:id="rId1"/>
    <p:sldLayoutId id="2147483922" r:id="rId2"/>
    <p:sldLayoutId id="2147483923" r:id="rId3"/>
    <p:sldLayoutId id="2147483924" r:id="rId4"/>
    <p:sldLayoutId id="2147483925" r:id="rId5"/>
    <p:sldLayoutId id="2147483926" r:id="rId6"/>
    <p:sldLayoutId id="2147483927" r:id="rId7"/>
    <p:sldLayoutId id="2147483928" r:id="rId8"/>
    <p:sldLayoutId id="2147483929" r:id="rId9"/>
    <p:sldLayoutId id="2147483930" r:id="rId10"/>
    <p:sldLayoutId id="2147483931" r:id="rId11"/>
    <p:sldLayoutId id="2147483932" r:id="rId12"/>
    <p:sldLayoutId id="2147483933" r:id="rId13"/>
    <p:sldLayoutId id="2147483934" r:id="rId14"/>
    <p:sldLayoutId id="2147483935" r:id="rId15"/>
    <p:sldLayoutId id="2147483936" r:id="rId16"/>
    <p:sldLayoutId id="214748393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8" Type="http://schemas.openxmlformats.org/officeDocument/2006/relationships/hyperlink" Target="http://www.inman.com/2013/02/13/top-10-real-estate-websites-get-nearly-half-traffic/" TargetMode="External"/><Relationship Id="rId3" Type="http://schemas.openxmlformats.org/officeDocument/2006/relationships/hyperlink" Target="http://www.zillow.com/" TargetMode="External"/><Relationship Id="rId7" Type="http://schemas.openxmlformats.org/officeDocument/2006/relationships/hyperlink" Target="http://opendata.richardson.opendata.arcgis.com/"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www.crummy.com/software/BeautifulSoup/bs4/doc/" TargetMode="External"/><Relationship Id="rId5" Type="http://schemas.openxmlformats.org/officeDocument/2006/relationships/hyperlink" Target="https://pypi.python.org/pypi/pyzillow/0.5.1" TargetMode="External"/><Relationship Id="rId4" Type="http://schemas.openxmlformats.org/officeDocument/2006/relationships/hyperlink" Target="https://www.getpostman.com/"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70625" y="1095375"/>
            <a:ext cx="10388600" cy="1363729"/>
          </a:xfrm>
        </p:spPr>
        <p:txBody>
          <a:bodyPr>
            <a:normAutofit fontScale="90000"/>
          </a:bodyPr>
          <a:lstStyle/>
          <a:p>
            <a:pPr algn="just"/>
            <a:r>
              <a:rPr lang="EN-US">
                <a:solidFill>
                  <a:srgbClr val="FFFFFF"/>
                </a:solidFill>
                <a:latin typeface="Calibri Light"/>
              </a:rPr>
              <a:t>"search for best area to buy a new residential property in </a:t>
            </a:r>
            <a:r>
              <a:rPr lang="EN-US" err="1">
                <a:solidFill>
                  <a:srgbClr val="FFFFFF"/>
                </a:solidFill>
                <a:latin typeface="Calibri Light"/>
              </a:rPr>
              <a:t>richardson</a:t>
            </a:r>
            <a:r>
              <a:rPr lang="EN-US">
                <a:solidFill>
                  <a:srgbClr val="FFFFFF"/>
                </a:solidFill>
                <a:latin typeface="Calibri Light"/>
              </a:rPr>
              <a:t> based on multi criteria analysis"</a:t>
            </a:r>
          </a:p>
        </p:txBody>
      </p:sp>
      <p:sp>
        <p:nvSpPr>
          <p:cNvPr id="3" name="Subtitle 2"/>
          <p:cNvSpPr>
            <a:spLocks noGrp="1"/>
          </p:cNvSpPr>
          <p:nvPr>
            <p:ph type="subTitle" idx="1"/>
          </p:nvPr>
        </p:nvSpPr>
        <p:spPr/>
        <p:txBody>
          <a:bodyPr>
            <a:normAutofit/>
          </a:bodyPr>
          <a:lstStyle/>
          <a:p>
            <a:r>
              <a:rPr lang="EN-US" sz="2800">
                <a:solidFill>
                  <a:srgbClr val="FFFFFF"/>
                </a:solidFill>
                <a:latin typeface="Calibri"/>
              </a:rPr>
              <a:t>Rohit </a:t>
            </a:r>
            <a:r>
              <a:rPr lang="EN-US" sz="2800" err="1">
                <a:solidFill>
                  <a:srgbClr val="FFFFFF"/>
                </a:solidFill>
                <a:latin typeface="Calibri"/>
              </a:rPr>
              <a:t>venkat</a:t>
            </a:r>
            <a:r>
              <a:rPr lang="EN-US" sz="2800">
                <a:solidFill>
                  <a:srgbClr val="FFFFFF"/>
                </a:solidFill>
                <a:latin typeface="Calibri"/>
              </a:rPr>
              <a:t> </a:t>
            </a:r>
            <a:r>
              <a:rPr lang="EN-US" sz="2800" err="1">
                <a:solidFill>
                  <a:srgbClr val="FFFFFF"/>
                </a:solidFill>
                <a:latin typeface="Calibri"/>
              </a:rPr>
              <a:t>gandhi</a:t>
            </a:r>
            <a:r>
              <a:rPr lang="EN-US" sz="2800">
                <a:solidFill>
                  <a:srgbClr val="FFFFFF"/>
                </a:solidFill>
                <a:latin typeface="Calibri"/>
              </a:rPr>
              <a:t> </a:t>
            </a:r>
            <a:r>
              <a:rPr lang="EN-US" sz="2800" err="1">
                <a:solidFill>
                  <a:srgbClr val="FFFFFF"/>
                </a:solidFill>
                <a:latin typeface="Calibri"/>
              </a:rPr>
              <a:t>Mendadhala</a:t>
            </a:r>
          </a:p>
          <a:p>
            <a:r>
              <a:rPr lang="EN-US" sz="2400">
                <a:solidFill>
                  <a:srgbClr val="FFFFFF"/>
                </a:solidFill>
                <a:latin typeface="Calibri"/>
              </a:rPr>
              <a:t>RVG296@utdallas.edu</a:t>
            </a:r>
            <a:endParaRPr lang="EN-US" sz="2000">
              <a:solidFill>
                <a:srgbClr val="FFFFFF"/>
              </a:solidFill>
              <a:latin typeface="Calibri"/>
            </a:endParaRPr>
          </a:p>
        </p:txBody>
      </p:sp>
    </p:spTree>
    <p:extLst>
      <p:ext uri="{BB962C8B-B14F-4D97-AF65-F5344CB8AC3E}">
        <p14:creationId xmlns:p14="http://schemas.microsoft.com/office/powerpoint/2010/main" val="2526593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8575"/>
            <a:ext cx="10131425" cy="1456267"/>
          </a:xfrm>
        </p:spPr>
        <p:txBody>
          <a:bodyPr/>
          <a:lstStyle/>
          <a:p>
            <a:r>
              <a:rPr lang="EN-US"/>
              <a:t>Web scrapping using python</a:t>
            </a:r>
          </a:p>
        </p:txBody>
      </p:sp>
      <p:sp>
        <p:nvSpPr>
          <p:cNvPr id="3" name="Content Placeholder 2"/>
          <p:cNvSpPr>
            <a:spLocks noGrp="1"/>
          </p:cNvSpPr>
          <p:nvPr>
            <p:ph idx="1"/>
          </p:nvPr>
        </p:nvSpPr>
        <p:spPr>
          <a:xfrm>
            <a:off x="666750" y="1323975"/>
            <a:ext cx="10518775" cy="4425705"/>
          </a:xfrm>
        </p:spPr>
        <p:txBody>
          <a:bodyPr>
            <a:normAutofit fontScale="85000" lnSpcReduction="20000"/>
          </a:bodyPr>
          <a:lstStyle/>
          <a:p>
            <a:pPr marL="0" indent="0">
              <a:buNone/>
            </a:pPr>
            <a:r>
              <a:rPr lang="EN-US" sz="2800">
                <a:solidFill>
                  <a:srgbClr val="FFC000"/>
                </a:solidFill>
              </a:rPr>
              <a:t>Urllib2: </a:t>
            </a:r>
            <a:endParaRPr lang="en-US" sz="2800">
              <a:solidFill>
                <a:srgbClr val="FFC000"/>
              </a:solidFill>
            </a:endParaRPr>
          </a:p>
          <a:p>
            <a:r>
              <a:rPr lang="EN-US" sz="2800"/>
              <a:t>Helps in fetching URL's.</a:t>
            </a:r>
          </a:p>
          <a:p>
            <a:r>
              <a:rPr lang="EN-US" sz="2800"/>
              <a:t>Contains functions and classes to perform actions on URL's</a:t>
            </a:r>
          </a:p>
          <a:p>
            <a:endParaRPr lang="EN-US" sz="2800"/>
          </a:p>
          <a:p>
            <a:pPr marL="0" indent="0">
              <a:buNone/>
            </a:pPr>
            <a:r>
              <a:rPr lang="EN-US" sz="2800" err="1">
                <a:solidFill>
                  <a:srgbClr val="FFC000"/>
                </a:solidFill>
              </a:rPr>
              <a:t>BeautifulSoup</a:t>
            </a:r>
            <a:r>
              <a:rPr lang="EN-US" sz="2800">
                <a:solidFill>
                  <a:srgbClr val="FFC000"/>
                </a:solidFill>
              </a:rPr>
              <a:t>:</a:t>
            </a:r>
          </a:p>
          <a:p>
            <a:r>
              <a:rPr lang="EN-US" sz="2800"/>
              <a:t>Helps in extracting data from HTML and XML files.</a:t>
            </a:r>
          </a:p>
          <a:p>
            <a:r>
              <a:rPr lang="EN-US" sz="2800"/>
              <a:t>Saves hours and days of work of developers.</a:t>
            </a:r>
          </a:p>
          <a:p>
            <a:r>
              <a:rPr lang="EN-US" sz="2800"/>
              <a:t>Present as </a:t>
            </a:r>
            <a:r>
              <a:rPr lang="EN-US" sz="2800" err="1"/>
              <a:t>BeautifulSoup</a:t>
            </a:r>
            <a:r>
              <a:rPr lang="EN-US" sz="2800"/>
              <a:t> in </a:t>
            </a:r>
            <a:r>
              <a:rPr lang="EN-US" sz="2800" err="1"/>
              <a:t>Pycharm</a:t>
            </a:r>
            <a:r>
              <a:rPr lang="EN-US" sz="2800"/>
              <a:t> Packages. Latest version is bs4</a:t>
            </a:r>
          </a:p>
          <a:p>
            <a:r>
              <a:rPr lang="EN-US" sz="2800"/>
              <a:t>Need to use it in the below format.</a:t>
            </a:r>
          </a:p>
          <a:p>
            <a:pPr marL="0" indent="0">
              <a:buNone/>
            </a:pPr>
            <a:r>
              <a:rPr lang="EN-US" sz="2800">
                <a:latin typeface="Courier New"/>
              </a:rPr>
              <a:t>   from bs4 import </a:t>
            </a:r>
            <a:r>
              <a:rPr lang="EN-US" sz="2800" err="1">
                <a:latin typeface="Courier New"/>
              </a:rPr>
              <a:t>BeautifulSoup</a:t>
            </a:r>
          </a:p>
          <a:p>
            <a:pPr marL="0" indent="0">
              <a:buNone/>
            </a:pPr>
            <a:endParaRPr lang="EN-US" sz="2800">
              <a:latin typeface="Courier New"/>
            </a:endParaRPr>
          </a:p>
        </p:txBody>
      </p:sp>
    </p:spTree>
    <p:extLst>
      <p:ext uri="{BB962C8B-B14F-4D97-AF65-F5344CB8AC3E}">
        <p14:creationId xmlns:p14="http://schemas.microsoft.com/office/powerpoint/2010/main" val="3878059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POST MAN: (CHROME EXTENSION)</a:t>
            </a:r>
          </a:p>
        </p:txBody>
      </p:sp>
      <p:sp>
        <p:nvSpPr>
          <p:cNvPr id="3" name="Content Placeholder 2"/>
          <p:cNvSpPr>
            <a:spLocks noGrp="1"/>
          </p:cNvSpPr>
          <p:nvPr>
            <p:ph idx="1"/>
          </p:nvPr>
        </p:nvSpPr>
        <p:spPr>
          <a:xfrm>
            <a:off x="685801" y="1933575"/>
            <a:ext cx="10131425" cy="3649133"/>
          </a:xfrm>
        </p:spPr>
        <p:txBody>
          <a:bodyPr>
            <a:normAutofit lnSpcReduction="10000"/>
          </a:bodyPr>
          <a:lstStyle/>
          <a:p>
            <a:r>
              <a:rPr lang="EN-US" sz="2800">
                <a:solidFill>
                  <a:srgbClr val="FFFFFF"/>
                </a:solidFill>
                <a:latin typeface="Calibri"/>
              </a:rPr>
              <a:t>Helps in energizing your API workflows by building, testing and documenting API's much faster.</a:t>
            </a:r>
          </a:p>
          <a:p>
            <a:r>
              <a:rPr lang="EN-US" sz="2800">
                <a:solidFill>
                  <a:srgbClr val="FFFFFF"/>
                </a:solidFill>
                <a:latin typeface="Calibri"/>
              </a:rPr>
              <a:t>Main Features are :</a:t>
            </a:r>
          </a:p>
          <a:p>
            <a:pPr lvl="1"/>
            <a:r>
              <a:rPr lang="EN-US" sz="2600">
                <a:solidFill>
                  <a:srgbClr val="FFFFFF"/>
                </a:solidFill>
                <a:latin typeface="Calibri"/>
              </a:rPr>
              <a:t>To obtain History of sent requests</a:t>
            </a:r>
          </a:p>
          <a:p>
            <a:pPr lvl="1"/>
            <a:r>
              <a:rPr lang="EN-US" sz="2600">
                <a:solidFill>
                  <a:srgbClr val="FFFFFF"/>
                </a:solidFill>
                <a:latin typeface="Calibri"/>
              </a:rPr>
              <a:t>Create requests frequently</a:t>
            </a:r>
          </a:p>
          <a:p>
            <a:pPr lvl="1"/>
            <a:r>
              <a:rPr lang="EN-US" sz="2600">
                <a:solidFill>
                  <a:srgbClr val="FFFFFF"/>
                </a:solidFill>
                <a:latin typeface="Calibri"/>
              </a:rPr>
              <a:t>Customization with scripts</a:t>
            </a:r>
          </a:p>
          <a:p>
            <a:pPr lvl="1"/>
            <a:r>
              <a:rPr lang="EN-US" sz="2600">
                <a:solidFill>
                  <a:srgbClr val="FFFFFF"/>
                </a:solidFill>
                <a:latin typeface="Calibri"/>
              </a:rPr>
              <a:t>Robust Framework</a:t>
            </a:r>
          </a:p>
          <a:p>
            <a:pPr lvl="1"/>
            <a:endParaRPr lang="EN-US" sz="2600">
              <a:solidFill>
                <a:srgbClr val="FFFFFF"/>
              </a:solidFill>
              <a:latin typeface="Calibri"/>
            </a:endParaRPr>
          </a:p>
        </p:txBody>
      </p:sp>
    </p:spTree>
    <p:extLst>
      <p:ext uri="{BB962C8B-B14F-4D97-AF65-F5344CB8AC3E}">
        <p14:creationId xmlns:p14="http://schemas.microsoft.com/office/powerpoint/2010/main" val="7190069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04775"/>
            <a:ext cx="10131425" cy="1385219"/>
          </a:xfrm>
        </p:spPr>
        <p:txBody>
          <a:bodyPr/>
          <a:lstStyle/>
          <a:p>
            <a:r>
              <a:rPr lang="EN-US">
                <a:solidFill>
                  <a:srgbClr val="FFFFFF"/>
                </a:solidFill>
                <a:latin typeface="Calibri Light"/>
              </a:rPr>
              <a:t>An overview of postman </a:t>
            </a:r>
          </a:p>
        </p:txBody>
      </p:sp>
      <p:pic>
        <p:nvPicPr>
          <p:cNvPr id="4" name="Content Placeholder 3"/>
          <p:cNvPicPr>
            <a:picLocks noGrp="1" noChangeAspect="1"/>
          </p:cNvPicPr>
          <p:nvPr>
            <p:ph idx="1"/>
          </p:nvPr>
        </p:nvPicPr>
        <p:blipFill>
          <a:blip r:embed="rId3"/>
          <a:stretch>
            <a:fillRect/>
          </a:stretch>
        </p:blipFill>
        <p:spPr>
          <a:xfrm>
            <a:off x="1714500" y="1190625"/>
            <a:ext cx="8836250" cy="4970054"/>
          </a:xfrm>
        </p:spPr>
      </p:pic>
    </p:spTree>
    <p:extLst>
      <p:ext uri="{BB962C8B-B14F-4D97-AF65-F5344CB8AC3E}">
        <p14:creationId xmlns:p14="http://schemas.microsoft.com/office/powerpoint/2010/main" val="1211890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219075"/>
            <a:ext cx="10131425" cy="1456267"/>
          </a:xfrm>
        </p:spPr>
        <p:txBody>
          <a:bodyPr/>
          <a:lstStyle/>
          <a:p>
            <a:r>
              <a:rPr lang="EN-US"/>
              <a:t>PYTHON WEB SCRAPPING SCRIPT</a:t>
            </a:r>
          </a:p>
        </p:txBody>
      </p:sp>
      <p:pic>
        <p:nvPicPr>
          <p:cNvPr id="4" name="Content Placeholder 3"/>
          <p:cNvPicPr>
            <a:picLocks noGrp="1" noChangeAspect="1"/>
          </p:cNvPicPr>
          <p:nvPr>
            <p:ph idx="1"/>
          </p:nvPr>
        </p:nvPicPr>
        <p:blipFill>
          <a:blip r:embed="rId3"/>
          <a:stretch>
            <a:fillRect/>
          </a:stretch>
        </p:blipFill>
        <p:spPr>
          <a:xfrm>
            <a:off x="2045037" y="1581150"/>
            <a:ext cx="8341976" cy="4689226"/>
          </a:xfrm>
        </p:spPr>
      </p:pic>
    </p:spTree>
    <p:extLst>
      <p:ext uri="{BB962C8B-B14F-4D97-AF65-F5344CB8AC3E}">
        <p14:creationId xmlns:p14="http://schemas.microsoft.com/office/powerpoint/2010/main" val="1252501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10465711" cy="1292225"/>
          </a:xfrm>
        </p:spPr>
        <p:txBody>
          <a:bodyPr/>
          <a:lstStyle/>
          <a:p>
            <a:r>
              <a:rPr lang="EN-US" err="1">
                <a:solidFill>
                  <a:srgbClr val="FFFFFF"/>
                </a:solidFill>
                <a:latin typeface="Calibri Light"/>
              </a:rPr>
              <a:t>PYthon</a:t>
            </a:r>
            <a:r>
              <a:rPr lang="EN-US">
                <a:solidFill>
                  <a:srgbClr val="FFFFFF"/>
                </a:solidFill>
                <a:latin typeface="Calibri Light"/>
              </a:rPr>
              <a:t> API SCRIPT FOR ADDRESS TO ZILLOW </a:t>
            </a:r>
            <a:r>
              <a:rPr lang="EN-US" err="1">
                <a:solidFill>
                  <a:srgbClr val="FFFFFF"/>
                </a:solidFill>
                <a:latin typeface="Calibri Light"/>
              </a:rPr>
              <a:t>iD</a:t>
            </a:r>
            <a:r>
              <a:rPr lang="EN-US">
                <a:solidFill>
                  <a:srgbClr val="FFFFFF"/>
                </a:solidFill>
                <a:latin typeface="Calibri Light"/>
              </a:rPr>
              <a:t> conversion </a:t>
            </a:r>
          </a:p>
        </p:txBody>
      </p:sp>
      <p:pic>
        <p:nvPicPr>
          <p:cNvPr id="4" name="Content Placeholder 3"/>
          <p:cNvPicPr>
            <a:picLocks noGrp="1" noChangeAspect="1"/>
          </p:cNvPicPr>
          <p:nvPr>
            <p:ph idx="1"/>
          </p:nvPr>
        </p:nvPicPr>
        <p:blipFill>
          <a:blip r:embed="rId3"/>
          <a:stretch>
            <a:fillRect/>
          </a:stretch>
        </p:blipFill>
        <p:spPr>
          <a:xfrm>
            <a:off x="742950" y="2019300"/>
            <a:ext cx="10131425" cy="3463178"/>
          </a:xfrm>
        </p:spPr>
      </p:pic>
    </p:spTree>
    <p:extLst>
      <p:ext uri="{BB962C8B-B14F-4D97-AF65-F5344CB8AC3E}">
        <p14:creationId xmlns:p14="http://schemas.microsoft.com/office/powerpoint/2010/main" val="38260657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FFFF"/>
                </a:solidFill>
                <a:latin typeface="Calibri Light"/>
              </a:rPr>
              <a:t>MULTI FUNCTIONAL CRITERIA USED</a:t>
            </a:r>
          </a:p>
        </p:txBody>
      </p:sp>
      <p:sp>
        <p:nvSpPr>
          <p:cNvPr id="3" name="Content Placeholder 2"/>
          <p:cNvSpPr>
            <a:spLocks noGrp="1"/>
          </p:cNvSpPr>
          <p:nvPr>
            <p:ph idx="1"/>
          </p:nvPr>
        </p:nvSpPr>
        <p:spPr/>
        <p:txBody>
          <a:bodyPr>
            <a:normAutofit lnSpcReduction="10000"/>
          </a:bodyPr>
          <a:lstStyle/>
          <a:p>
            <a:r>
              <a:rPr lang="EN-US" sz="2800">
                <a:solidFill>
                  <a:srgbClr val="FFFFFF"/>
                </a:solidFill>
                <a:latin typeface="Calibri"/>
              </a:rPr>
              <a:t>Buffer (</a:t>
            </a:r>
            <a:r>
              <a:rPr lang="EN-US" sz="2800" err="1">
                <a:solidFill>
                  <a:srgbClr val="FFFFFF"/>
                </a:solidFill>
                <a:latin typeface="Calibri"/>
              </a:rPr>
              <a:t>arcpy.Buffer_Analysis</a:t>
            </a:r>
            <a:r>
              <a:rPr lang="EN-US" sz="2800">
                <a:solidFill>
                  <a:srgbClr val="FFFFFF"/>
                </a:solidFill>
                <a:latin typeface="Calibri"/>
              </a:rPr>
              <a:t>) - Create the buffers</a:t>
            </a:r>
          </a:p>
          <a:p>
            <a:r>
              <a:rPr lang="EN-US" sz="2800">
                <a:solidFill>
                  <a:srgbClr val="FFFFFF"/>
                </a:solidFill>
                <a:latin typeface="Calibri"/>
              </a:rPr>
              <a:t>Intersect (</a:t>
            </a:r>
            <a:r>
              <a:rPr lang="EN-US" sz="2800" err="1">
                <a:solidFill>
                  <a:srgbClr val="FFFFFF"/>
                </a:solidFill>
                <a:latin typeface="Calibri"/>
              </a:rPr>
              <a:t>arcpy.Intersect_Analysis</a:t>
            </a:r>
            <a:r>
              <a:rPr lang="EN-US" sz="2800">
                <a:solidFill>
                  <a:srgbClr val="FFFFFF"/>
                </a:solidFill>
                <a:latin typeface="Calibri"/>
              </a:rPr>
              <a:t>) - Intersect the buffers</a:t>
            </a:r>
          </a:p>
          <a:p>
            <a:r>
              <a:rPr lang="EN-US" sz="2800">
                <a:solidFill>
                  <a:srgbClr val="FFFFFF"/>
                </a:solidFill>
                <a:latin typeface="Calibri"/>
              </a:rPr>
              <a:t>Select (</a:t>
            </a:r>
            <a:r>
              <a:rPr lang="EN-US" sz="2800" err="1">
                <a:solidFill>
                  <a:srgbClr val="FFFFFF"/>
                </a:solidFill>
                <a:latin typeface="Calibri"/>
              </a:rPr>
              <a:t>arcpy.Select_Analysis</a:t>
            </a:r>
            <a:r>
              <a:rPr lang="EN-US" sz="2800">
                <a:solidFill>
                  <a:srgbClr val="FFFFFF"/>
                </a:solidFill>
                <a:latin typeface="Calibri"/>
              </a:rPr>
              <a:t>) - Select the houses based on Prices</a:t>
            </a:r>
          </a:p>
          <a:p>
            <a:r>
              <a:rPr lang="EN-US" sz="2800">
                <a:solidFill>
                  <a:srgbClr val="FFFFFF"/>
                </a:solidFill>
                <a:latin typeface="Calibri"/>
              </a:rPr>
              <a:t>Select (</a:t>
            </a:r>
            <a:r>
              <a:rPr lang="EN-US" sz="2800" err="1">
                <a:solidFill>
                  <a:srgbClr val="FFFFFF"/>
                </a:solidFill>
                <a:latin typeface="Calibri"/>
              </a:rPr>
              <a:t>arcpy.SelectLayerByLocation_management</a:t>
            </a:r>
            <a:r>
              <a:rPr lang="EN-US" sz="2800">
                <a:solidFill>
                  <a:srgbClr val="FFFFFF"/>
                </a:solidFill>
                <a:latin typeface="Calibri"/>
              </a:rPr>
              <a:t>) - Within the resultant area.</a:t>
            </a:r>
          </a:p>
          <a:p>
            <a:r>
              <a:rPr lang="EN-US" sz="2800">
                <a:latin typeface="Calibri"/>
              </a:rPr>
              <a:t>Copy (</a:t>
            </a:r>
            <a:r>
              <a:rPr lang="EN-US" sz="2800" err="1">
                <a:latin typeface="Calibri"/>
              </a:rPr>
              <a:t>arcpy.Copy_management</a:t>
            </a:r>
            <a:r>
              <a:rPr lang="EN-US" sz="2800">
                <a:latin typeface="Calibri"/>
              </a:rPr>
              <a:t>) -- Used for showing the houses as a separate layer which the user can finalize upon purchasing.</a:t>
            </a:r>
          </a:p>
          <a:p>
            <a:endParaRPr lang="EN-US" sz="2800">
              <a:latin typeface="Calibri"/>
            </a:endParaRPr>
          </a:p>
        </p:txBody>
      </p:sp>
    </p:spTree>
    <p:extLst>
      <p:ext uri="{BB962C8B-B14F-4D97-AF65-F5344CB8AC3E}">
        <p14:creationId xmlns:p14="http://schemas.microsoft.com/office/powerpoint/2010/main" val="2750706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0075" y="-123825"/>
            <a:ext cx="10131425" cy="1456267"/>
          </a:xfrm>
        </p:spPr>
        <p:txBody>
          <a:bodyPr/>
          <a:lstStyle/>
          <a:p>
            <a:r>
              <a:rPr lang="EN-US">
                <a:solidFill>
                  <a:srgbClr val="FFFFFF"/>
                </a:solidFill>
                <a:latin typeface="Calibri Light"/>
              </a:rPr>
              <a:t>SAMPLE SCRIPT FOR MULTI-CRITERIA</a:t>
            </a:r>
          </a:p>
        </p:txBody>
      </p:sp>
      <p:pic>
        <p:nvPicPr>
          <p:cNvPr id="4" name="Content Placeholder 3"/>
          <p:cNvPicPr>
            <a:picLocks noGrp="1" noChangeAspect="1"/>
          </p:cNvPicPr>
          <p:nvPr>
            <p:ph idx="1"/>
          </p:nvPr>
        </p:nvPicPr>
        <p:blipFill>
          <a:blip r:embed="rId3"/>
          <a:stretch>
            <a:fillRect/>
          </a:stretch>
        </p:blipFill>
        <p:spPr>
          <a:xfrm>
            <a:off x="1504950" y="1257300"/>
            <a:ext cx="8894705" cy="5001685"/>
          </a:xfrm>
        </p:spPr>
      </p:pic>
    </p:spTree>
    <p:extLst>
      <p:ext uri="{BB962C8B-B14F-4D97-AF65-F5344CB8AC3E}">
        <p14:creationId xmlns:p14="http://schemas.microsoft.com/office/powerpoint/2010/main" val="14133085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025" y="-114300"/>
            <a:ext cx="10131425" cy="1456267"/>
          </a:xfrm>
        </p:spPr>
        <p:txBody>
          <a:bodyPr/>
          <a:lstStyle/>
          <a:p>
            <a:r>
              <a:rPr lang="EN-US">
                <a:solidFill>
                  <a:srgbClr val="FFFFFF"/>
                </a:solidFill>
                <a:latin typeface="Calibri Light"/>
              </a:rPr>
              <a:t>HOUSES THAT SATISFY USER CRITERIA</a:t>
            </a:r>
          </a:p>
        </p:txBody>
      </p:sp>
      <p:pic>
        <p:nvPicPr>
          <p:cNvPr id="9" name="Content Placeholder 8"/>
          <p:cNvPicPr>
            <a:picLocks noGrp="1" noChangeAspect="1"/>
          </p:cNvPicPr>
          <p:nvPr>
            <p:ph idx="1"/>
          </p:nvPr>
        </p:nvPicPr>
        <p:blipFill>
          <a:blip r:embed="rId3"/>
          <a:stretch>
            <a:fillRect/>
          </a:stretch>
        </p:blipFill>
        <p:spPr>
          <a:xfrm>
            <a:off x="714696" y="1028700"/>
            <a:ext cx="9220976" cy="5559323"/>
          </a:xfrm>
        </p:spPr>
      </p:pic>
    </p:spTree>
    <p:extLst>
      <p:ext uri="{BB962C8B-B14F-4D97-AF65-F5344CB8AC3E}">
        <p14:creationId xmlns:p14="http://schemas.microsoft.com/office/powerpoint/2010/main" val="2518304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APPLICATION Usage:</a:t>
            </a:r>
          </a:p>
        </p:txBody>
      </p:sp>
      <p:sp>
        <p:nvSpPr>
          <p:cNvPr id="3" name="Content Placeholder 2"/>
          <p:cNvSpPr>
            <a:spLocks noGrp="1"/>
          </p:cNvSpPr>
          <p:nvPr>
            <p:ph idx="1"/>
          </p:nvPr>
        </p:nvSpPr>
        <p:spPr/>
        <p:txBody>
          <a:bodyPr/>
          <a:lstStyle/>
          <a:p>
            <a:pPr algn="just"/>
            <a:r>
              <a:rPr lang="EN-US" sz="2800"/>
              <a:t>Helps in getting a brief overview of the houses that are present in the neighborhood within the user search criteria.</a:t>
            </a:r>
          </a:p>
          <a:p>
            <a:pPr algn="just"/>
            <a:r>
              <a:rPr lang="EN-US" sz="2800"/>
              <a:t>Most useful for the working staff  at UTD if they are interested in purchasing a new house within the vicinity of Richardson, so that they can commute much faster to the university.</a:t>
            </a:r>
          </a:p>
          <a:p>
            <a:pPr algn="just"/>
            <a:r>
              <a:rPr lang="EN-US" sz="2800"/>
              <a:t>Potential users will be getting a clear cut picture about making house and property search</a:t>
            </a:r>
          </a:p>
        </p:txBody>
      </p:sp>
    </p:spTree>
    <p:extLst>
      <p:ext uri="{BB962C8B-B14F-4D97-AF65-F5344CB8AC3E}">
        <p14:creationId xmlns:p14="http://schemas.microsoft.com/office/powerpoint/2010/main" val="19641679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atin typeface="Calibri LightLIMI"/>
              </a:rPr>
              <a:t>Some LIMITATIONS:</a:t>
            </a:r>
          </a:p>
        </p:txBody>
      </p:sp>
      <p:sp>
        <p:nvSpPr>
          <p:cNvPr id="3" name="Content Placeholder 2"/>
          <p:cNvSpPr>
            <a:spLocks noGrp="1"/>
          </p:cNvSpPr>
          <p:nvPr>
            <p:ph idx="1"/>
          </p:nvPr>
        </p:nvSpPr>
        <p:spPr/>
        <p:txBody>
          <a:bodyPr>
            <a:normAutofit fontScale="92500" lnSpcReduction="10000"/>
          </a:bodyPr>
          <a:lstStyle/>
          <a:p>
            <a:pPr algn="just"/>
            <a:r>
              <a:rPr lang="EN-US" sz="2800"/>
              <a:t>The user should enter a broader search parameters ( &gt;1000 Feet) for the distance and  the budget range. (Min – Max Value)</a:t>
            </a:r>
            <a:endParaRPr lang="en-US" sz="2800"/>
          </a:p>
          <a:p>
            <a:pPr algn="just"/>
            <a:r>
              <a:rPr lang="EN-US" sz="2800"/>
              <a:t>The Python script for web scrapping should be slightly modified as per the number of houses for sale mentioned in the Zillow website. Only the URL and the looping methodology for iterating needs to be modified, the logic for extracting the desired values will be same.</a:t>
            </a:r>
          </a:p>
          <a:p>
            <a:pPr algn="just"/>
            <a:r>
              <a:rPr lang="EN-US" sz="2800"/>
              <a:t>All the data types of the fields  should be checked before running the python script and appropriate type casting or conversions need to be done.</a:t>
            </a:r>
          </a:p>
        </p:txBody>
      </p:sp>
    </p:spTree>
    <p:extLst>
      <p:ext uri="{BB962C8B-B14F-4D97-AF65-F5344CB8AC3E}">
        <p14:creationId xmlns:p14="http://schemas.microsoft.com/office/powerpoint/2010/main" val="289187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4350" y="-512291"/>
            <a:ext cx="5456238" cy="1664816"/>
          </a:xfrm>
        </p:spPr>
        <p:txBody>
          <a:bodyPr>
            <a:normAutofit/>
          </a:bodyPr>
          <a:lstStyle/>
          <a:p>
            <a:r>
              <a:rPr lang="EN-US" sz="3600"/>
              <a:t> the challenge?</a:t>
            </a:r>
          </a:p>
        </p:txBody>
      </p:sp>
      <p:sp>
        <p:nvSpPr>
          <p:cNvPr id="3" name="Content Placeholder 2"/>
          <p:cNvSpPr>
            <a:spLocks noGrp="1"/>
          </p:cNvSpPr>
          <p:nvPr>
            <p:ph idx="1"/>
          </p:nvPr>
        </p:nvSpPr>
        <p:spPr>
          <a:xfrm>
            <a:off x="6327294" y="514350"/>
            <a:ext cx="4963826" cy="5181600"/>
          </a:xfrm>
        </p:spPr>
        <p:txBody>
          <a:bodyPr/>
          <a:lstStyle/>
          <a:p>
            <a:pPr marL="0" indent="0">
              <a:buNone/>
            </a:pPr>
            <a:endParaRPr lang="EN-US" sz="2800">
              <a:solidFill>
                <a:srgbClr val="FFFFFF"/>
              </a:solidFill>
              <a:latin typeface="Calibri"/>
            </a:endParaRPr>
          </a:p>
        </p:txBody>
      </p:sp>
      <p:sp>
        <p:nvSpPr>
          <p:cNvPr id="5" name="Text Placeholder 4"/>
          <p:cNvSpPr>
            <a:spLocks noGrp="1"/>
          </p:cNvSpPr>
          <p:nvPr>
            <p:ph type="body" sz="half" idx="2"/>
          </p:nvPr>
        </p:nvSpPr>
        <p:spPr>
          <a:xfrm>
            <a:off x="704850" y="1289050"/>
            <a:ext cx="4740249" cy="4337427"/>
          </a:xfrm>
        </p:spPr>
        <p:txBody>
          <a:bodyPr>
            <a:normAutofit fontScale="92500" lnSpcReduction="10000"/>
          </a:bodyPr>
          <a:lstStyle/>
          <a:p>
            <a:pPr marL="285750" indent="-285750" algn="just">
              <a:buFont typeface="Arial" panose="020B0604020202020204" pitchFamily="34" charset="0"/>
              <a:buChar char="•"/>
            </a:pPr>
            <a:r>
              <a:rPr lang="EN-US" sz="2800"/>
              <a:t> Most of the real estate websites  provide  much information about how to purchase your homes basing on the features of houses, pricing</a:t>
            </a:r>
            <a:r>
              <a:rPr lang="EN-US" sz="2800">
                <a:latin typeface="Arial"/>
              </a:rPr>
              <a:t>. </a:t>
            </a:r>
          </a:p>
          <a:p>
            <a:pPr marL="285750" indent="-285750" algn="just">
              <a:buFont typeface="Arial" panose="020B0604020202020204" pitchFamily="34" charset="0"/>
              <a:buChar char="•"/>
            </a:pPr>
            <a:r>
              <a:rPr lang="EN-US" sz="2800"/>
              <a:t>Very less importance is given to user preference or choices. Like users want to live closer to a School, Work location, Hospitals, Grocery Stores is not satisfied. </a:t>
            </a:r>
          </a:p>
          <a:p>
            <a:pPr marL="285750" indent="-285750" algn="just">
              <a:buFont typeface="Arial" panose="020B0604020202020204" pitchFamily="34" charset="0"/>
              <a:buChar char="•"/>
            </a:pPr>
            <a:endParaRPr lang="EN-US"/>
          </a:p>
          <a:p>
            <a:pPr marL="285750" indent="-285750" algn="just">
              <a:buFont typeface="Arial" panose="020B0604020202020204" pitchFamily="34" charset="0"/>
              <a:buChar char="•"/>
            </a:pPr>
            <a:endParaRPr lang="EN-US"/>
          </a:p>
          <a:p>
            <a:pPr algn="just"/>
            <a:endParaRPr lang="EN-US" sz="2800"/>
          </a:p>
        </p:txBody>
      </p:sp>
      <p:pic>
        <p:nvPicPr>
          <p:cNvPr id="4" name="Picture 3"/>
          <p:cNvPicPr>
            <a:picLocks noChangeAspect="1"/>
          </p:cNvPicPr>
          <p:nvPr/>
        </p:nvPicPr>
        <p:blipFill>
          <a:blip r:embed="rId3"/>
          <a:stretch>
            <a:fillRect/>
          </a:stretch>
        </p:blipFill>
        <p:spPr>
          <a:xfrm>
            <a:off x="6335799" y="1041400"/>
            <a:ext cx="4952914" cy="4313238"/>
          </a:xfrm>
          <a:prstGeom prst="rect">
            <a:avLst/>
          </a:prstGeom>
        </p:spPr>
      </p:pic>
    </p:spTree>
    <p:extLst>
      <p:ext uri="{BB962C8B-B14F-4D97-AF65-F5344CB8AC3E}">
        <p14:creationId xmlns:p14="http://schemas.microsoft.com/office/powerpoint/2010/main" val="6834527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References &amp; SOURCES:</a:t>
            </a:r>
            <a:endParaRPr lang="en-US"/>
          </a:p>
        </p:txBody>
      </p:sp>
      <p:sp>
        <p:nvSpPr>
          <p:cNvPr id="3" name="Content Placeholder 2"/>
          <p:cNvSpPr>
            <a:spLocks noGrp="1"/>
          </p:cNvSpPr>
          <p:nvPr>
            <p:ph idx="1"/>
          </p:nvPr>
        </p:nvSpPr>
        <p:spPr>
          <a:xfrm>
            <a:off x="685800" y="2124328"/>
            <a:ext cx="10131425" cy="3666872"/>
          </a:xfrm>
        </p:spPr>
        <p:txBody>
          <a:bodyPr>
            <a:normAutofit lnSpcReduction="10000"/>
          </a:bodyPr>
          <a:lstStyle/>
          <a:p>
            <a:r>
              <a:rPr lang="EN-US" sz="2800">
                <a:solidFill>
                  <a:srgbClr val="FFFFFF"/>
                </a:solidFill>
                <a:hlinkClick r:id="rId3"/>
              </a:rPr>
              <a:t>http://www.zillow.com/</a:t>
            </a:r>
          </a:p>
          <a:p>
            <a:r>
              <a:rPr lang="EN-US" sz="2800">
                <a:solidFill>
                  <a:srgbClr val="FFFFFF"/>
                </a:solidFill>
                <a:hlinkClick r:id="rId4"/>
              </a:rPr>
              <a:t>https://www.getpostman.com/</a:t>
            </a:r>
          </a:p>
          <a:p>
            <a:r>
              <a:rPr lang="EN-US" sz="2800">
                <a:solidFill>
                  <a:srgbClr val="FFFFFF"/>
                </a:solidFill>
                <a:hlinkClick r:id="rId5"/>
              </a:rPr>
              <a:t>https://pypi.python.org/pypi/pyzillow/0.5.1</a:t>
            </a:r>
          </a:p>
          <a:p>
            <a:r>
              <a:rPr lang="EN-US" sz="2800">
                <a:solidFill>
                  <a:srgbClr val="FFFFFF"/>
                </a:solidFill>
                <a:hlinkClick r:id="rId6"/>
              </a:rPr>
              <a:t>https://www.crummy.com/software/BeautifulSoup/bs4/doc/</a:t>
            </a:r>
          </a:p>
          <a:p>
            <a:r>
              <a:rPr lang="EN-US" sz="2800">
                <a:solidFill>
                  <a:srgbClr val="FFFFFF"/>
                </a:solidFill>
                <a:hlinkClick r:id="rId7"/>
              </a:rPr>
              <a:t>http://opendata.richardson.opendata.arcgis.com/</a:t>
            </a:r>
          </a:p>
          <a:p>
            <a:r>
              <a:rPr lang="EN-US" sz="2800">
                <a:solidFill>
                  <a:srgbClr val="FFFFFF"/>
                </a:solidFill>
                <a:hlinkClick r:id="rId8"/>
              </a:rPr>
              <a:t>http://www.inman.com/2013/02/13/top-10-real-estate-websites-get-nearly-half-traffic/</a:t>
            </a:r>
          </a:p>
          <a:p>
            <a:endParaRPr lang="EN-US"/>
          </a:p>
          <a:p>
            <a:endParaRPr lang="EN-US"/>
          </a:p>
        </p:txBody>
      </p:sp>
    </p:spTree>
    <p:extLst>
      <p:ext uri="{BB962C8B-B14F-4D97-AF65-F5344CB8AC3E}">
        <p14:creationId xmlns:p14="http://schemas.microsoft.com/office/powerpoint/2010/main" val="16136403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175" y="-1588"/>
            <a:ext cx="12203113" cy="6925991"/>
          </a:xfrm>
          <a:prstGeom prst="rect">
            <a:avLst/>
          </a:prstGeom>
        </p:spPr>
      </p:pic>
    </p:spTree>
    <p:extLst>
      <p:ext uri="{BB962C8B-B14F-4D97-AF65-F5344CB8AC3E}">
        <p14:creationId xmlns:p14="http://schemas.microsoft.com/office/powerpoint/2010/main" val="2712489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250" y="-85725"/>
            <a:ext cx="5338616" cy="1371600"/>
          </a:xfrm>
        </p:spPr>
        <p:txBody>
          <a:bodyPr>
            <a:normAutofit/>
          </a:bodyPr>
          <a:lstStyle/>
          <a:p>
            <a:r>
              <a:rPr lang="EN-US" sz="3600"/>
              <a:t>What's my solution?</a:t>
            </a:r>
          </a:p>
        </p:txBody>
      </p:sp>
      <p:sp>
        <p:nvSpPr>
          <p:cNvPr id="3" name="Content Placeholder 2"/>
          <p:cNvSpPr>
            <a:spLocks noGrp="1"/>
          </p:cNvSpPr>
          <p:nvPr>
            <p:ph idx="1"/>
          </p:nvPr>
        </p:nvSpPr>
        <p:spPr>
          <a:xfrm>
            <a:off x="5370263" y="800100"/>
            <a:ext cx="6027987" cy="5181600"/>
          </a:xfrm>
        </p:spPr>
        <p:txBody>
          <a:bodyPr>
            <a:normAutofit/>
          </a:bodyPr>
          <a:lstStyle/>
          <a:p>
            <a:endParaRPr lang="EN-US" sz="2800"/>
          </a:p>
          <a:p>
            <a:pPr marL="0" indent="0">
              <a:buNone/>
            </a:pPr>
            <a:endParaRPr lang="en-US" sz="2800"/>
          </a:p>
        </p:txBody>
      </p:sp>
      <p:sp>
        <p:nvSpPr>
          <p:cNvPr id="4" name="Text Placeholder 3"/>
          <p:cNvSpPr>
            <a:spLocks noGrp="1"/>
          </p:cNvSpPr>
          <p:nvPr>
            <p:ph type="body" sz="half" idx="2"/>
          </p:nvPr>
        </p:nvSpPr>
        <p:spPr>
          <a:xfrm>
            <a:off x="655638" y="1570038"/>
            <a:ext cx="4667094" cy="4385176"/>
          </a:xfrm>
        </p:spPr>
        <p:txBody>
          <a:bodyPr>
            <a:normAutofit fontScale="92500" lnSpcReduction="20000"/>
          </a:bodyPr>
          <a:lstStyle/>
          <a:p>
            <a:pPr marL="285750" indent="-285750" algn="just">
              <a:buFont typeface="Arial" panose="020B0604020202020204" pitchFamily="34" charset="0"/>
              <a:buChar char="•"/>
            </a:pPr>
            <a:r>
              <a:rPr lang="EN-US" sz="2800"/>
              <a:t>To design a user friendly python application which will allow the potential users to buy houses based on their choices. </a:t>
            </a:r>
            <a:endParaRPr lang="EN-US"/>
          </a:p>
          <a:p>
            <a:pPr marL="285750" indent="-285750" algn="just">
              <a:buFont typeface="Arial" panose="020B0604020202020204" pitchFamily="34" charset="0"/>
              <a:buChar char="•"/>
            </a:pPr>
            <a:r>
              <a:rPr lang="EN-US" sz="2800"/>
              <a:t>This is done integrating the concepts of </a:t>
            </a:r>
            <a:r>
              <a:rPr lang="EN-US" sz="2800" err="1"/>
              <a:t>Webscrapping</a:t>
            </a:r>
            <a:r>
              <a:rPr lang="EN-US" sz="2800"/>
              <a:t>, API in Python with ArcGIS Pro for the purpose of mapping. </a:t>
            </a:r>
          </a:p>
          <a:p>
            <a:pPr marL="285750" indent="-285750" algn="just">
              <a:buFont typeface="Arial" panose="020B0604020202020204" pitchFamily="34" charset="0"/>
              <a:buChar char="•"/>
            </a:pPr>
            <a:r>
              <a:rPr lang="EN-US" sz="2800"/>
              <a:t>The number of houses that are within the user search are displayed in ArcGIS Pro. </a:t>
            </a:r>
          </a:p>
          <a:p>
            <a:pPr algn="just"/>
            <a:endParaRPr lang="EN-US"/>
          </a:p>
        </p:txBody>
      </p:sp>
      <p:pic>
        <p:nvPicPr>
          <p:cNvPr id="6" name="Picture 5"/>
          <p:cNvPicPr>
            <a:picLocks noChangeAspect="1"/>
          </p:cNvPicPr>
          <p:nvPr/>
        </p:nvPicPr>
        <p:blipFill>
          <a:blip r:embed="rId3"/>
          <a:stretch>
            <a:fillRect/>
          </a:stretch>
        </p:blipFill>
        <p:spPr>
          <a:xfrm>
            <a:off x="5800725" y="1543050"/>
            <a:ext cx="2733925" cy="2733925"/>
          </a:xfrm>
          <a:prstGeom prst="rect">
            <a:avLst/>
          </a:prstGeom>
        </p:spPr>
      </p:pic>
      <p:pic>
        <p:nvPicPr>
          <p:cNvPr id="7" name="Picture 6"/>
          <p:cNvPicPr>
            <a:picLocks noChangeAspect="1"/>
          </p:cNvPicPr>
          <p:nvPr/>
        </p:nvPicPr>
        <p:blipFill>
          <a:blip r:embed="rId4"/>
          <a:stretch>
            <a:fillRect/>
          </a:stretch>
        </p:blipFill>
        <p:spPr>
          <a:xfrm>
            <a:off x="8839200" y="1409700"/>
            <a:ext cx="3058633" cy="3062953"/>
          </a:xfrm>
          <a:prstGeom prst="rect">
            <a:avLst/>
          </a:prstGeom>
        </p:spPr>
      </p:pic>
    </p:spTree>
    <p:extLst>
      <p:ext uri="{BB962C8B-B14F-4D97-AF65-F5344CB8AC3E}">
        <p14:creationId xmlns:p14="http://schemas.microsoft.com/office/powerpoint/2010/main" val="1645796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825" y="0"/>
            <a:ext cx="10131425" cy="1456267"/>
          </a:xfrm>
        </p:spPr>
        <p:txBody>
          <a:bodyPr/>
          <a:lstStyle/>
          <a:p>
            <a:r>
              <a:rPr lang="EN-US">
                <a:solidFill>
                  <a:srgbClr val="FFFFFF"/>
                </a:solidFill>
                <a:latin typeface="Calibri Light"/>
              </a:rPr>
              <a:t>SOME POPULAR REAL ESTATE sources</a:t>
            </a:r>
          </a:p>
        </p:txBody>
      </p:sp>
      <p:pic>
        <p:nvPicPr>
          <p:cNvPr id="6" name="Content Placeholder 5"/>
          <p:cNvPicPr>
            <a:picLocks noGrp="1" noChangeAspect="1"/>
          </p:cNvPicPr>
          <p:nvPr>
            <p:ph idx="1"/>
          </p:nvPr>
        </p:nvPicPr>
        <p:blipFill>
          <a:blip r:embed="rId3"/>
          <a:stretch>
            <a:fillRect/>
          </a:stretch>
        </p:blipFill>
        <p:spPr>
          <a:xfrm>
            <a:off x="2571750" y="1381125"/>
            <a:ext cx="6680244" cy="4759664"/>
          </a:xfrm>
        </p:spPr>
      </p:pic>
    </p:spTree>
    <p:extLst>
      <p:ext uri="{BB962C8B-B14F-4D97-AF65-F5344CB8AC3E}">
        <p14:creationId xmlns:p14="http://schemas.microsoft.com/office/powerpoint/2010/main" val="98575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125" y="0"/>
            <a:ext cx="10131425" cy="1456267"/>
          </a:xfrm>
        </p:spPr>
        <p:txBody>
          <a:bodyPr/>
          <a:lstStyle/>
          <a:p>
            <a:r>
              <a:rPr lang="EN-US"/>
              <a:t>WHAT'S MY PICK AND WHY?</a:t>
            </a:r>
          </a:p>
        </p:txBody>
      </p:sp>
      <p:pic>
        <p:nvPicPr>
          <p:cNvPr id="4" name="Content Placeholder 3"/>
          <p:cNvPicPr>
            <a:picLocks noGrp="1" noChangeAspect="1"/>
          </p:cNvPicPr>
          <p:nvPr>
            <p:ph idx="1"/>
          </p:nvPr>
        </p:nvPicPr>
        <p:blipFill>
          <a:blip r:embed="rId3"/>
          <a:stretch>
            <a:fillRect/>
          </a:stretch>
        </p:blipFill>
        <p:spPr>
          <a:xfrm>
            <a:off x="1335313" y="1524000"/>
            <a:ext cx="9540650" cy="4530978"/>
          </a:xfrm>
        </p:spPr>
      </p:pic>
    </p:spTree>
    <p:extLst>
      <p:ext uri="{BB962C8B-B14F-4D97-AF65-F5344CB8AC3E}">
        <p14:creationId xmlns:p14="http://schemas.microsoft.com/office/powerpoint/2010/main" val="371097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8294" y="295275"/>
            <a:ext cx="10131425" cy="1456267"/>
          </a:xfrm>
        </p:spPr>
        <p:txBody>
          <a:bodyPr/>
          <a:lstStyle/>
          <a:p>
            <a:r>
              <a:rPr lang="EN-US">
                <a:solidFill>
                  <a:srgbClr val="FFFFFF"/>
                </a:solidFill>
                <a:latin typeface="Calibri Light"/>
              </a:rPr>
              <a:t>RICHARDSON – MY STUDY AREA</a:t>
            </a:r>
          </a:p>
        </p:txBody>
      </p:sp>
      <p:pic>
        <p:nvPicPr>
          <p:cNvPr id="4" name="Content Placeholder 3"/>
          <p:cNvPicPr>
            <a:picLocks noGrp="1" noChangeAspect="1"/>
          </p:cNvPicPr>
          <p:nvPr>
            <p:ph idx="1"/>
          </p:nvPr>
        </p:nvPicPr>
        <p:blipFill>
          <a:blip r:embed="rId3"/>
          <a:stretch>
            <a:fillRect/>
          </a:stretch>
        </p:blipFill>
        <p:spPr>
          <a:xfrm>
            <a:off x="1657350" y="1466850"/>
            <a:ext cx="7882763" cy="4709548"/>
          </a:xfrm>
        </p:spPr>
      </p:pic>
    </p:spTree>
    <p:extLst>
      <p:ext uri="{BB962C8B-B14F-4D97-AF65-F5344CB8AC3E}">
        <p14:creationId xmlns:p14="http://schemas.microsoft.com/office/powerpoint/2010/main" val="3793731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71450"/>
            <a:ext cx="10131425" cy="1261810"/>
          </a:xfrm>
        </p:spPr>
        <p:txBody>
          <a:bodyPr/>
          <a:lstStyle/>
          <a:p>
            <a:r>
              <a:rPr lang="EN-US">
                <a:solidFill>
                  <a:srgbClr val="FFFFFF"/>
                </a:solidFill>
                <a:latin typeface="Calibri Light"/>
              </a:rPr>
              <a:t>WORKFLOW:</a:t>
            </a:r>
          </a:p>
        </p:txBody>
      </p:sp>
      <p:sp>
        <p:nvSpPr>
          <p:cNvPr id="3" name="Content Placeholder 2"/>
          <p:cNvSpPr>
            <a:spLocks noGrp="1"/>
          </p:cNvSpPr>
          <p:nvPr>
            <p:ph idx="1"/>
          </p:nvPr>
        </p:nvSpPr>
        <p:spPr>
          <a:xfrm>
            <a:off x="542925" y="1344613"/>
            <a:ext cx="10995445" cy="5252462"/>
          </a:xfrm>
        </p:spPr>
        <p:txBody>
          <a:bodyPr/>
          <a:lstStyle/>
          <a:p>
            <a:endParaRPr lang="en-US"/>
          </a:p>
        </p:txBody>
      </p:sp>
      <p:sp>
        <p:nvSpPr>
          <p:cNvPr id="4" name="Rectangle: Rounded Corners 3"/>
          <p:cNvSpPr/>
          <p:nvPr/>
        </p:nvSpPr>
        <p:spPr>
          <a:xfrm>
            <a:off x="1195070" y="1990725"/>
            <a:ext cx="2712641" cy="91440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a:t>Export Real Estate Information from Zillow as a .csv file </a:t>
            </a:r>
            <a:endParaRPr lang="EN-US">
              <a:solidFill>
                <a:srgbClr val="FFFFFF"/>
              </a:solidFill>
              <a:latin typeface="Calibri"/>
            </a:endParaRPr>
          </a:p>
        </p:txBody>
      </p:sp>
      <p:sp>
        <p:nvSpPr>
          <p:cNvPr id="5" name="Arrow: Right 4"/>
          <p:cNvSpPr/>
          <p:nvPr/>
        </p:nvSpPr>
        <p:spPr>
          <a:xfrm>
            <a:off x="4057650" y="2243586"/>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p:cNvSpPr/>
          <p:nvPr/>
        </p:nvSpPr>
        <p:spPr>
          <a:xfrm>
            <a:off x="1195070" y="3664467"/>
            <a:ext cx="2589232" cy="91440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a:t>Fetch Open source facility shapefiles of Richardson</a:t>
            </a:r>
            <a:endParaRPr lang="EN-US">
              <a:solidFill>
                <a:srgbClr val="FFFFFF"/>
              </a:solidFill>
              <a:latin typeface="Calibri"/>
            </a:endParaRPr>
          </a:p>
        </p:txBody>
      </p:sp>
      <p:sp>
        <p:nvSpPr>
          <p:cNvPr id="7" name="Rectangle: Rounded Corners 6"/>
          <p:cNvSpPr/>
          <p:nvPr/>
        </p:nvSpPr>
        <p:spPr>
          <a:xfrm>
            <a:off x="5202821" y="1943100"/>
            <a:ext cx="2571603"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Import it as XY event data and convert to a shapefile</a:t>
            </a:r>
          </a:p>
        </p:txBody>
      </p:sp>
      <p:sp>
        <p:nvSpPr>
          <p:cNvPr id="8" name="Rectangle: Rounded Corners 7"/>
          <p:cNvSpPr/>
          <p:nvPr/>
        </p:nvSpPr>
        <p:spPr>
          <a:xfrm>
            <a:off x="5102707" y="3750731"/>
            <a:ext cx="2660572" cy="9320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Project all the shapefiles into one common spatial reference.</a:t>
            </a:r>
            <a:endParaRPr lang="EN-US">
              <a:solidFill>
                <a:srgbClr val="FFFFFF"/>
              </a:solidFill>
              <a:latin typeface="Calibri"/>
            </a:endParaRPr>
          </a:p>
        </p:txBody>
      </p:sp>
      <p:sp>
        <p:nvSpPr>
          <p:cNvPr id="9" name="Arrow: Right 8"/>
          <p:cNvSpPr/>
          <p:nvPr/>
        </p:nvSpPr>
        <p:spPr>
          <a:xfrm>
            <a:off x="4019550" y="3973580"/>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p:cNvSpPr/>
          <p:nvPr/>
        </p:nvSpPr>
        <p:spPr>
          <a:xfrm rot="120000">
            <a:off x="7948896" y="2206386"/>
            <a:ext cx="977786" cy="485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p:cNvSpPr/>
          <p:nvPr/>
        </p:nvSpPr>
        <p:spPr>
          <a:xfrm>
            <a:off x="6188196" y="2948077"/>
            <a:ext cx="484188" cy="6431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p:cNvSpPr/>
          <p:nvPr/>
        </p:nvSpPr>
        <p:spPr>
          <a:xfrm>
            <a:off x="6677025" y="5532755"/>
            <a:ext cx="1866410" cy="914400"/>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t>View the resultant houses in ArcGIS Pro</a:t>
            </a:r>
          </a:p>
        </p:txBody>
      </p:sp>
      <p:sp>
        <p:nvSpPr>
          <p:cNvPr id="14" name="Rectangle: Rounded Corners 13"/>
          <p:cNvSpPr/>
          <p:nvPr/>
        </p:nvSpPr>
        <p:spPr>
          <a:xfrm>
            <a:off x="8996092" y="1963228"/>
            <a:ext cx="2078457" cy="10554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Run the Python Script in </a:t>
            </a:r>
            <a:r>
              <a:rPr lang="EN-US" err="1"/>
              <a:t>Pycharm</a:t>
            </a:r>
            <a:r>
              <a:rPr lang="EN-US"/>
              <a:t> </a:t>
            </a:r>
          </a:p>
        </p:txBody>
      </p:sp>
      <p:sp>
        <p:nvSpPr>
          <p:cNvPr id="15" name="Arrow: Right 14"/>
          <p:cNvSpPr/>
          <p:nvPr/>
        </p:nvSpPr>
        <p:spPr>
          <a:xfrm rot="-2400000">
            <a:off x="7750259" y="3368803"/>
            <a:ext cx="1476178" cy="4857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p:cNvSpPr/>
          <p:nvPr/>
        </p:nvSpPr>
        <p:spPr>
          <a:xfrm rot="5460000">
            <a:off x="9544050" y="3411935"/>
            <a:ext cx="898389" cy="4025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p:cNvSpPr/>
          <p:nvPr/>
        </p:nvSpPr>
        <p:spPr>
          <a:xfrm>
            <a:off x="8940935" y="4217995"/>
            <a:ext cx="1990308" cy="107306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Prompt the user to enter his distance parameters</a:t>
            </a:r>
          </a:p>
        </p:txBody>
      </p:sp>
      <p:sp>
        <p:nvSpPr>
          <p:cNvPr id="18" name="Arrow: Right 17"/>
          <p:cNvSpPr/>
          <p:nvPr/>
        </p:nvSpPr>
        <p:spPr>
          <a:xfrm rot="8700000">
            <a:off x="8629650" y="5578475"/>
            <a:ext cx="898389" cy="4025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4059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FFFFFF"/>
                </a:solidFill>
                <a:latin typeface="Calibri Light"/>
              </a:rPr>
              <a:t>HOW DO I EXPORT DATA FROM ZILLOW?</a:t>
            </a:r>
          </a:p>
        </p:txBody>
      </p:sp>
      <p:sp>
        <p:nvSpPr>
          <p:cNvPr id="3" name="Content Placeholder 2"/>
          <p:cNvSpPr>
            <a:spLocks noGrp="1"/>
          </p:cNvSpPr>
          <p:nvPr>
            <p:ph idx="1"/>
          </p:nvPr>
        </p:nvSpPr>
        <p:spPr/>
        <p:txBody>
          <a:bodyPr/>
          <a:lstStyle/>
          <a:p>
            <a:pPr marL="0" indent="0">
              <a:buNone/>
            </a:pPr>
            <a:r>
              <a:rPr lang="EN-US" sz="2800"/>
              <a:t>Best Options:</a:t>
            </a:r>
          </a:p>
          <a:p>
            <a:r>
              <a:rPr lang="EN-US" sz="2800"/>
              <a:t>Through API - Real estate information can be obtained for a particular address.</a:t>
            </a:r>
          </a:p>
          <a:p>
            <a:r>
              <a:rPr lang="EN-US" sz="2800"/>
              <a:t>Web scrapping - Using HTML and Python all the data points can be extracted with their latitude and longitude values.</a:t>
            </a:r>
          </a:p>
        </p:txBody>
      </p:sp>
    </p:spTree>
    <p:extLst>
      <p:ext uri="{BB962C8B-B14F-4D97-AF65-F5344CB8AC3E}">
        <p14:creationId xmlns:p14="http://schemas.microsoft.com/office/powerpoint/2010/main" val="1100166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API Methodology </a:t>
            </a:r>
            <a:endParaRPr lang="EN-US" b="1">
              <a:solidFill>
                <a:srgbClr val="FFFFFF"/>
              </a:solidFill>
              <a:latin typeface="Calibri Light"/>
            </a:endParaRPr>
          </a:p>
        </p:txBody>
      </p:sp>
      <p:sp>
        <p:nvSpPr>
          <p:cNvPr id="3" name="Content Placeholder 2"/>
          <p:cNvSpPr>
            <a:spLocks noGrp="1"/>
          </p:cNvSpPr>
          <p:nvPr>
            <p:ph idx="1"/>
          </p:nvPr>
        </p:nvSpPr>
        <p:spPr/>
        <p:txBody>
          <a:bodyPr>
            <a:normAutofit/>
          </a:bodyPr>
          <a:lstStyle/>
          <a:p>
            <a:r>
              <a:rPr lang="EN-US" sz="2800"/>
              <a:t>Package used : </a:t>
            </a:r>
            <a:r>
              <a:rPr lang="EN-US" sz="2800" err="1"/>
              <a:t>Pyzillow</a:t>
            </a:r>
            <a:r>
              <a:rPr lang="EN-US" sz="2800"/>
              <a:t> </a:t>
            </a:r>
          </a:p>
          <a:p>
            <a:r>
              <a:rPr lang="EN-US" sz="2800">
                <a:solidFill>
                  <a:srgbClr val="FFFFFF"/>
                </a:solidFill>
                <a:latin typeface="Calibri"/>
              </a:rPr>
              <a:t>Allows us to convert directly an address and </a:t>
            </a:r>
            <a:r>
              <a:rPr lang="EN-US" sz="2800" err="1">
                <a:solidFill>
                  <a:srgbClr val="FFFFFF"/>
                </a:solidFill>
                <a:latin typeface="Calibri"/>
              </a:rPr>
              <a:t>zipcode</a:t>
            </a:r>
            <a:r>
              <a:rPr lang="EN-US" sz="2800">
                <a:solidFill>
                  <a:srgbClr val="FFFFFF"/>
                </a:solidFill>
                <a:latin typeface="Calibri"/>
              </a:rPr>
              <a:t> or </a:t>
            </a:r>
            <a:r>
              <a:rPr lang="EN-US" sz="2800" err="1">
                <a:solidFill>
                  <a:srgbClr val="FFFFFF"/>
                </a:solidFill>
                <a:latin typeface="Calibri"/>
              </a:rPr>
              <a:t>zillow</a:t>
            </a:r>
            <a:r>
              <a:rPr lang="EN-US" sz="2800">
                <a:solidFill>
                  <a:srgbClr val="FFFFFF"/>
                </a:solidFill>
                <a:latin typeface="Calibri"/>
              </a:rPr>
              <a:t> id into real estate information from the </a:t>
            </a:r>
            <a:r>
              <a:rPr lang="EN-US" sz="2800" err="1">
                <a:solidFill>
                  <a:srgbClr val="FFFFFF"/>
                </a:solidFill>
                <a:latin typeface="Calibri"/>
              </a:rPr>
              <a:t>zillow</a:t>
            </a:r>
            <a:r>
              <a:rPr lang="EN-US" sz="2800">
                <a:solidFill>
                  <a:srgbClr val="FFFFFF"/>
                </a:solidFill>
                <a:latin typeface="Calibri"/>
              </a:rPr>
              <a:t> database</a:t>
            </a:r>
          </a:p>
          <a:p>
            <a:r>
              <a:rPr lang="EN-US" sz="2800">
                <a:solidFill>
                  <a:srgbClr val="FFFFFF"/>
                </a:solidFill>
                <a:latin typeface="Calibri"/>
              </a:rPr>
              <a:t>Two main API's used:</a:t>
            </a:r>
          </a:p>
          <a:p>
            <a:pPr lvl="1"/>
            <a:r>
              <a:rPr lang="EN-US" sz="2600" err="1">
                <a:solidFill>
                  <a:srgbClr val="FFFFFF"/>
                </a:solidFill>
                <a:latin typeface="Calibri"/>
              </a:rPr>
              <a:t>GetDeepSearchResults</a:t>
            </a:r>
            <a:r>
              <a:rPr lang="EN-US" sz="2600">
                <a:solidFill>
                  <a:srgbClr val="FFFFFF"/>
                </a:solidFill>
                <a:latin typeface="Calibri"/>
              </a:rPr>
              <a:t> (address and </a:t>
            </a:r>
            <a:r>
              <a:rPr lang="EN-US" sz="2600" err="1">
                <a:solidFill>
                  <a:srgbClr val="FFFFFF"/>
                </a:solidFill>
                <a:latin typeface="Calibri"/>
              </a:rPr>
              <a:t>Zipcode</a:t>
            </a:r>
            <a:r>
              <a:rPr lang="EN-US" sz="2600">
                <a:solidFill>
                  <a:srgbClr val="FFFFFF"/>
                </a:solidFill>
                <a:latin typeface="Calibri"/>
              </a:rPr>
              <a:t>)</a:t>
            </a:r>
          </a:p>
          <a:p>
            <a:pPr lvl="1"/>
            <a:r>
              <a:rPr lang="EN-US" sz="2600" err="1">
                <a:solidFill>
                  <a:srgbClr val="FFFFFF"/>
                </a:solidFill>
                <a:latin typeface="Calibri"/>
              </a:rPr>
              <a:t>GetUpdatedPropertyDetails</a:t>
            </a:r>
            <a:r>
              <a:rPr lang="EN-US" sz="2600">
                <a:solidFill>
                  <a:srgbClr val="FFFFFF"/>
                </a:solidFill>
                <a:latin typeface="Calibri"/>
              </a:rPr>
              <a:t> ( </a:t>
            </a:r>
            <a:r>
              <a:rPr lang="EN-US" sz="2600" err="1">
                <a:solidFill>
                  <a:srgbClr val="FFFFFF"/>
                </a:solidFill>
                <a:latin typeface="Calibri"/>
              </a:rPr>
              <a:t>zillow</a:t>
            </a:r>
            <a:r>
              <a:rPr lang="EN-US" sz="2600">
                <a:solidFill>
                  <a:srgbClr val="FFFFFF"/>
                </a:solidFill>
                <a:latin typeface="Calibri"/>
              </a:rPr>
              <a:t> id)</a:t>
            </a:r>
          </a:p>
        </p:txBody>
      </p:sp>
    </p:spTree>
    <p:extLst>
      <p:ext uri="{BB962C8B-B14F-4D97-AF65-F5344CB8AC3E}">
        <p14:creationId xmlns:p14="http://schemas.microsoft.com/office/powerpoint/2010/main" val="31104868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21</Slides>
  <Notes>21</Notes>
  <HiddenSlides>0</HiddenSlide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Celestial</vt:lpstr>
      <vt:lpstr>"search for best area to buy a new residential property in richardson based on multi criteria analysis"</vt:lpstr>
      <vt:lpstr> the challenge?</vt:lpstr>
      <vt:lpstr>What's my solution?</vt:lpstr>
      <vt:lpstr>SOME POPULAR REAL ESTATE sources</vt:lpstr>
      <vt:lpstr>WHAT'S MY PICK AND WHY?</vt:lpstr>
      <vt:lpstr>RICHARDSON – MY STUDY AREA</vt:lpstr>
      <vt:lpstr>WORKFLOW:</vt:lpstr>
      <vt:lpstr>HOW DO I EXPORT DATA FROM ZILLOW?</vt:lpstr>
      <vt:lpstr>API Methodology </vt:lpstr>
      <vt:lpstr>Web scrapping using python</vt:lpstr>
      <vt:lpstr>POST MAN: (CHROME EXTENSION)</vt:lpstr>
      <vt:lpstr>An overview of postman </vt:lpstr>
      <vt:lpstr>PYTHON WEB SCRAPPING SCRIPT</vt:lpstr>
      <vt:lpstr>PYthon API SCRIPT FOR ADDRESS TO ZILLOW iD conversion </vt:lpstr>
      <vt:lpstr>MULTI FUNCTIONAL CRITERIA USED</vt:lpstr>
      <vt:lpstr>SAMPLE SCRIPT FOR MULTI-CRITERIA</vt:lpstr>
      <vt:lpstr>HOUSES THAT SATISFY USER CRITERIA</vt:lpstr>
      <vt:lpstr>APPLICATION Usage:</vt:lpstr>
      <vt:lpstr>Some LIMITATIONS:</vt:lpstr>
      <vt:lpstr>References &amp; 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 for best area to buy a new residential property in richardson based on multi criteria analysis"</dc:title>
  <cp:revision>1</cp:revision>
  <dcterms:modified xsi:type="dcterms:W3CDTF">2016-12-14T00:44:35Z</dcterms:modified>
</cp:coreProperties>
</file>

<file path=docProps/thumbnail.jpeg>
</file>